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94" r:id="rId16"/>
    <p:sldId id="361" r:id="rId17"/>
    <p:sldId id="362" r:id="rId18"/>
    <p:sldId id="374" r:id="rId19"/>
    <p:sldId id="367" r:id="rId20"/>
    <p:sldId id="360" r:id="rId21"/>
    <p:sldId id="372" r:id="rId22"/>
    <p:sldId id="370" r:id="rId23"/>
    <p:sldId id="373" r:id="rId24"/>
    <p:sldId id="369" r:id="rId25"/>
    <p:sldId id="371" r:id="rId26"/>
    <p:sldId id="375" r:id="rId27"/>
    <p:sldId id="376" r:id="rId28"/>
    <p:sldId id="377" r:id="rId29"/>
    <p:sldId id="352" r:id="rId30"/>
    <p:sldId id="379" r:id="rId31"/>
    <p:sldId id="378" r:id="rId32"/>
    <p:sldId id="380" r:id="rId33"/>
    <p:sldId id="381" r:id="rId34"/>
    <p:sldId id="382" r:id="rId35"/>
    <p:sldId id="353" r:id="rId36"/>
    <p:sldId id="383" r:id="rId37"/>
    <p:sldId id="384" r:id="rId38"/>
    <p:sldId id="358" r:id="rId39"/>
    <p:sldId id="357" r:id="rId40"/>
    <p:sldId id="359" r:id="rId41"/>
    <p:sldId id="385" r:id="rId42"/>
    <p:sldId id="386" r:id="rId43"/>
    <p:sldId id="387" r:id="rId44"/>
    <p:sldId id="390" r:id="rId45"/>
    <p:sldId id="393" r:id="rId46"/>
    <p:sldId id="388" r:id="rId47"/>
    <p:sldId id="389" r:id="rId48"/>
    <p:sldId id="368" r:id="rId49"/>
    <p:sldId id="395" r:id="rId5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7"/>
    <a:srgbClr val="F5F5F5"/>
    <a:srgbClr val="464646"/>
    <a:srgbClr val="CE0368"/>
    <a:srgbClr val="FFB310"/>
    <a:srgbClr val="FAFAFA"/>
    <a:srgbClr val="FFFFFF"/>
    <a:srgbClr val="F94F00"/>
    <a:srgbClr val="D73285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97419" autoAdjust="0"/>
  </p:normalViewPr>
  <p:slideViewPr>
    <p:cSldViewPr snapToGrid="0" showGuides="1">
      <p:cViewPr>
        <p:scale>
          <a:sx n="100" d="100"/>
          <a:sy n="100" d="100"/>
        </p:scale>
        <p:origin x="2900" y="12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30 189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39 936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53596" y="1992841"/>
            <a:ext cx="11010361" cy="346274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83166"/>
              </p:ext>
            </p:extLst>
          </p:nvPr>
        </p:nvGraphicFramePr>
        <p:xfrm>
          <a:off x="717525" y="2360167"/>
          <a:ext cx="10682504" cy="272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Point-</a:t>
                      </a:r>
                      <a:r>
                        <a:rPr lang="fr-BE" sz="1700" b="1" dirty="0" err="1"/>
                        <a:t>Biserial</a:t>
                      </a:r>
                      <a:r>
                        <a:rPr lang="fr-BE" sz="1700" b="1" dirty="0"/>
                        <a:t> </a:t>
                      </a:r>
                      <a:r>
                        <a:rPr lang="fr-BE" sz="1700" b="1" dirty="0" err="1"/>
                        <a:t>Correlation</a:t>
                      </a:r>
                      <a:r>
                        <a:rPr lang="fr-BE" sz="1700" dirty="0"/>
                        <a:t>, 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ANOVA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Kruskal-Wallis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Phi coefficient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Cramér’s V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Pearson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Spearman</a:t>
                      </a:r>
                      <a:r>
                        <a:rPr lang="fr-BE" sz="1700"/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9" y="903055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correlation and association depending on the nature of variables ? </a:t>
            </a: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24223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chemeClr val="tx2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22302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CB65FE-D8DB-EE39-7A58-21631DB5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42" y="4473756"/>
            <a:ext cx="4502028" cy="22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and </a:t>
            </a:r>
            <a:r>
              <a:rPr lang="en-US" sz="2000" b="1" dirty="0"/>
              <a:t>bathroom count</a:t>
            </a:r>
            <a:r>
              <a:rPr lang="en-US" sz="2000" dirty="0"/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shows the strongest link to </a:t>
            </a:r>
            <a:r>
              <a:rPr lang="en-US" sz="2000" b="1" dirty="0"/>
              <a:t>price</a:t>
            </a:r>
            <a:r>
              <a:rPr lang="en-US" sz="2000" dirty="0"/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Facede</a:t>
            </a:r>
            <a:r>
              <a:rPr lang="en-US" sz="2000" b="1" dirty="0"/>
              <a:t> count</a:t>
            </a:r>
            <a:r>
              <a:rPr lang="en-US" sz="2000" dirty="0"/>
              <a:t> has a weak but visible correlation with </a:t>
            </a:r>
            <a:r>
              <a:rPr lang="en-US" sz="2000" b="1" dirty="0"/>
              <a:t>price</a:t>
            </a:r>
            <a:r>
              <a:rPr lang="en-US" sz="2000" dirty="0"/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EPC score</a:t>
            </a:r>
            <a:r>
              <a:rPr lang="en-US" sz="2000" dirty="0"/>
              <a:t>, </a:t>
            </a:r>
            <a:r>
              <a:rPr lang="en-US" sz="2000" b="1" dirty="0"/>
              <a:t>habitable surface</a:t>
            </a:r>
            <a:r>
              <a:rPr lang="en-US" sz="2000" dirty="0"/>
              <a:t>, and </a:t>
            </a:r>
            <a:r>
              <a:rPr lang="en-US" sz="2000" b="1" dirty="0"/>
              <a:t>toilet count</a:t>
            </a:r>
            <a:r>
              <a:rPr lang="en-US" sz="2000" dirty="0"/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Building year</a:t>
            </a:r>
            <a:r>
              <a:rPr lang="en-US" sz="2000" dirty="0"/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Postcode</a:t>
            </a:r>
            <a:r>
              <a:rPr lang="en-US" sz="2000" dirty="0"/>
              <a:t> has no linear relation to </a:t>
            </a:r>
            <a:r>
              <a:rPr lang="en-US" sz="2000" b="1" dirty="0"/>
              <a:t>price</a:t>
            </a:r>
            <a:r>
              <a:rPr lang="en-US" sz="2000" dirty="0"/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9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2491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Build a </a:t>
            </a:r>
            <a:r>
              <a:rPr lang="en-US" sz="2000" u="sng" dirty="0"/>
              <a:t>multivariate model</a:t>
            </a:r>
            <a:r>
              <a:rPr lang="en-US" sz="2000" dirty="0"/>
              <a:t>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Engineer new features (e.g., price_per_m2, </a:t>
            </a:r>
            <a:r>
              <a:rPr lang="en-US" sz="2000" dirty="0" err="1"/>
              <a:t>building_age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Evaluate performance with </a:t>
            </a:r>
            <a:r>
              <a:rPr lang="fr-BE" sz="2000" dirty="0"/>
              <a:t>Root </a:t>
            </a:r>
            <a:r>
              <a:rPr lang="fr-BE" sz="2000" dirty="0" err="1"/>
              <a:t>Mean</a:t>
            </a:r>
            <a:r>
              <a:rPr lang="fr-BE" sz="2000" dirty="0"/>
              <a:t> </a:t>
            </a:r>
            <a:r>
              <a:rPr lang="fr-BE" sz="2000" dirty="0" err="1"/>
              <a:t>Squared</a:t>
            </a:r>
            <a:r>
              <a:rPr lang="fr-BE" sz="2000" dirty="0"/>
              <a:t> </a:t>
            </a:r>
            <a:r>
              <a:rPr lang="fr-BE" sz="2000" dirty="0" err="1"/>
              <a:t>Error</a:t>
            </a:r>
            <a:r>
              <a:rPr lang="fr-BE" sz="2000" dirty="0"/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/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tx2"/>
                </a:solidFill>
              </a:rPr>
              <a:t>converts each category into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</a:t>
            </a:r>
            <a:r>
              <a:rPr lang="en-US" sz="1600" b="1" noProof="0" dirty="0">
                <a:solidFill>
                  <a:schemeClr val="tx2"/>
                </a:solidFill>
              </a:rPr>
              <a:t>median to 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29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Create a histogram showing the number of properties by surface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277679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458921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16443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478771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Correlations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weak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when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cleaned features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4546A"/>
                </a:solidFill>
                <a:cs typeface="Segoe UI Light" panose="020B0502040204020203" pitchFamily="34" charset="0"/>
              </a:rPr>
              <a:t>postCode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26887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5029</TotalTime>
  <Words>3440</Words>
  <Application>Microsoft Office PowerPoint</Application>
  <PresentationFormat>Widescreen</PresentationFormat>
  <Paragraphs>535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cleaned dataset  3 steps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Create a histogram showing the number of properties by surface area 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312</cp:revision>
  <dcterms:created xsi:type="dcterms:W3CDTF">2024-05-06T12:06:53Z</dcterms:created>
  <dcterms:modified xsi:type="dcterms:W3CDTF">2025-06-25T10:06:02Z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